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84" r:id="rId4"/>
  </p:sldMasterIdLst>
  <p:notesMasterIdLst>
    <p:notesMasterId r:id="rId9"/>
  </p:notesMasterIdLst>
  <p:sldIdLst>
    <p:sldId id="330" r:id="rId5"/>
    <p:sldId id="331" r:id="rId6"/>
    <p:sldId id="332" r:id="rId7"/>
    <p:sldId id="333" r:id="rId8"/>
  </p:sldIdLst>
  <p:sldSz cx="32918400" cy="192024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144" userDrawn="1">
          <p15:clr>
            <a:srgbClr val="F26B43"/>
          </p15:clr>
        </p15:guide>
        <p15:guide id="5" pos="2056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  <p15:guide id="7" orient="horz" pos="11928" userDrawn="1">
          <p15:clr>
            <a:srgbClr val="F26B43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E4F37D-871C-DAD9-5067-BD1CE1026874}" name="Lindsay Williams" initials="LW" userId="S::lindsay.williams@asco.org::59758d2f-fb2b-4619-ad90-3b0d7cda33be" providerId="AD"/>
  <p188:author id="{D4DF56ED-E2BC-237C-3F78-02F95C0750CD}" name="Lindsay Herr" initials="LH" userId="S::Lindsay.Herr@asco.org::2d679bad-8c1c-43f8-9b76-32e18ee1ecc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say Herr" initials="LH" lastIdx="1" clrIdx="0">
    <p:extLst>
      <p:ext uri="{19B8F6BF-5375-455C-9EA6-DF929625EA0E}">
        <p15:presenceInfo xmlns:p15="http://schemas.microsoft.com/office/powerpoint/2012/main" userId="S::Lindsay.Herr@asco.org::2d679bad-8c1c-43f8-9b76-32e18ee1ec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C51"/>
    <a:srgbClr val="FFCE4E"/>
    <a:srgbClr val="1D7378"/>
    <a:srgbClr val="0B78B0"/>
    <a:srgbClr val="248D64"/>
    <a:srgbClr val="0076A9"/>
    <a:srgbClr val="EFF8F3"/>
    <a:srgbClr val="4472C4"/>
    <a:srgbClr val="FFA726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986E51-85A9-4F1C-93D3-CD4D0D77D705}" v="2" dt="2024-10-28T14:03:10.8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804" y="72"/>
      </p:cViewPr>
      <p:guideLst>
        <p:guide pos="144"/>
        <p:guide pos="20568"/>
        <p:guide orient="horz" pos="168"/>
        <p:guide orient="horz" pos="119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D1CB04D-1C75-43E0-9B64-B7DDAA42BB2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6050" y="914400"/>
            <a:ext cx="422910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26C2670-3342-473C-969D-FDFF399F2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4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1pPr>
    <a:lvl2pPr marL="283235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2pPr>
    <a:lvl3pPr marL="566471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3pPr>
    <a:lvl4pPr marL="849706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4pPr>
    <a:lvl5pPr marL="1132942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5pPr>
    <a:lvl6pPr marL="1416177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6pPr>
    <a:lvl7pPr marL="1699412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7pPr>
    <a:lvl8pPr marL="1982648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8pPr>
    <a:lvl9pPr marL="2265883" algn="l" defTabSz="566471" rtl="0" eaLnBrk="1" latinLnBrk="0" hangingPunct="1">
      <a:defRPr sz="7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Sizes:</a:t>
            </a:r>
          </a:p>
          <a:p>
            <a:r>
              <a:rPr lang="en-US" dirty="0"/>
              <a:t>42x72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1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Sizes:</a:t>
            </a:r>
          </a:p>
          <a:p>
            <a:r>
              <a:rPr lang="en-US" dirty="0"/>
              <a:t>42x72</a:t>
            </a:r>
          </a:p>
          <a:p>
            <a:pPr algn="ctr"/>
            <a:endParaRPr lang="en-US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724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Sizes:</a:t>
            </a:r>
          </a:p>
          <a:p>
            <a:r>
              <a:rPr lang="en-US" dirty="0"/>
              <a:t>42x72</a:t>
            </a:r>
          </a:p>
          <a:p>
            <a:pPr algn="ctr"/>
            <a:endParaRPr lang="en-US" b="0" i="0" dirty="0">
              <a:solidFill>
                <a:srgbClr val="4A4A4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1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Printing Sizes:</a:t>
            </a:r>
          </a:p>
          <a:p>
            <a:r>
              <a:rPr lang="en-US" dirty="0"/>
              <a:t>42x72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C2670-3342-473C-969D-FDFF399F20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8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3142616"/>
            <a:ext cx="24688800" cy="6685280"/>
          </a:xfrm>
        </p:spPr>
        <p:txBody>
          <a:bodyPr anchor="b"/>
          <a:lstStyle>
            <a:lvl1pPr algn="ctr">
              <a:defRPr sz="1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0085706"/>
            <a:ext cx="24688800" cy="4636134"/>
          </a:xfrm>
        </p:spPr>
        <p:txBody>
          <a:bodyPr/>
          <a:lstStyle>
            <a:lvl1pPr marL="0" indent="0" algn="ctr">
              <a:buNone/>
              <a:defRPr sz="6480"/>
            </a:lvl1pPr>
            <a:lvl2pPr marL="1234440" indent="0" algn="ctr">
              <a:buNone/>
              <a:defRPr sz="5400"/>
            </a:lvl2pPr>
            <a:lvl3pPr marL="2468880" indent="0" algn="ctr">
              <a:buNone/>
              <a:defRPr sz="4860"/>
            </a:lvl3pPr>
            <a:lvl4pPr marL="3703320" indent="0" algn="ctr">
              <a:buNone/>
              <a:defRPr sz="4320"/>
            </a:lvl4pPr>
            <a:lvl5pPr marL="4937760" indent="0" algn="ctr">
              <a:buNone/>
              <a:defRPr sz="4320"/>
            </a:lvl5pPr>
            <a:lvl6pPr marL="6172200" indent="0" algn="ctr">
              <a:buNone/>
              <a:defRPr sz="4320"/>
            </a:lvl6pPr>
            <a:lvl7pPr marL="7406640" indent="0" algn="ctr">
              <a:buNone/>
              <a:defRPr sz="4320"/>
            </a:lvl7pPr>
            <a:lvl8pPr marL="8641080" indent="0" algn="ctr">
              <a:buNone/>
              <a:defRPr sz="4320"/>
            </a:lvl8pPr>
            <a:lvl9pPr marL="9875520" indent="0" algn="ctr">
              <a:buNone/>
              <a:defRPr sz="43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3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5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1022350"/>
            <a:ext cx="7098030" cy="162731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1022350"/>
            <a:ext cx="20882610" cy="162731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4787268"/>
            <a:ext cx="28392120" cy="7987664"/>
          </a:xfrm>
        </p:spPr>
        <p:txBody>
          <a:bodyPr anchor="b"/>
          <a:lstStyle>
            <a:lvl1pPr>
              <a:defRPr sz="16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12850498"/>
            <a:ext cx="28392120" cy="4200524"/>
          </a:xfrm>
        </p:spPr>
        <p:txBody>
          <a:bodyPr/>
          <a:lstStyle>
            <a:lvl1pPr marL="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3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111750"/>
            <a:ext cx="13990320" cy="12183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111750"/>
            <a:ext cx="13990320" cy="12183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022352"/>
            <a:ext cx="28392120" cy="371157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29" y="4707256"/>
            <a:ext cx="13926025" cy="2306954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29" y="7014210"/>
            <a:ext cx="13926025" cy="10316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4707256"/>
            <a:ext cx="13994608" cy="2306954"/>
          </a:xfr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7014210"/>
            <a:ext cx="13994608" cy="10316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1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8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280160"/>
            <a:ext cx="10617040" cy="448056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2764791"/>
            <a:ext cx="16664940" cy="13646150"/>
          </a:xfr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5760720"/>
            <a:ext cx="10617040" cy="10672446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2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280160"/>
            <a:ext cx="10617040" cy="4480560"/>
          </a:xfr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2764791"/>
            <a:ext cx="16664940" cy="13646150"/>
          </a:xfrm>
        </p:spPr>
        <p:txBody>
          <a:bodyPr anchor="t"/>
          <a:lstStyle>
            <a:lvl1pPr marL="0" indent="0">
              <a:buNone/>
              <a:defRPr sz="8640"/>
            </a:lvl1pPr>
            <a:lvl2pPr marL="1234440" indent="0">
              <a:buNone/>
              <a:defRPr sz="7560"/>
            </a:lvl2pPr>
            <a:lvl3pPr marL="2468880" indent="0">
              <a:buNone/>
              <a:defRPr sz="648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5760720"/>
            <a:ext cx="10617040" cy="10672446"/>
          </a:xfr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0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111750"/>
            <a:ext cx="28392120" cy="121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061-2F74-46D4-9F8F-C77EF304855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8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AD944-7D57-4665-971F-668A33F598C8}"/>
              </a:ext>
            </a:extLst>
          </p:cNvPr>
          <p:cNvSpPr txBox="1"/>
          <p:nvPr/>
        </p:nvSpPr>
        <p:spPr>
          <a:xfrm>
            <a:off x="0" y="0"/>
            <a:ext cx="32918400" cy="2662267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274320" tIns="274320" rIns="274320" rtlCol="0">
            <a:noAutofit/>
          </a:bodyPr>
          <a:lstStyle/>
          <a:p>
            <a:pPr algn="ctr"/>
            <a:r>
              <a:rPr lang="en-US" sz="9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#: Abstract Title</a:t>
            </a:r>
          </a:p>
          <a:p>
            <a:pPr algn="ctr"/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DEC3DA-1C54-4FCA-8123-728A6D0DC052}"/>
              </a:ext>
            </a:extLst>
          </p:cNvPr>
          <p:cNvSpPr txBox="1"/>
          <p:nvPr/>
        </p:nvSpPr>
        <p:spPr>
          <a:xfrm>
            <a:off x="10881360" y="2785842"/>
            <a:ext cx="11155680" cy="16156166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182880" rIns="182880" bIns="274320" rtlCol="0"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conclusions/main finding in plain English.</a:t>
            </a:r>
          </a:p>
          <a:p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54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words </a:t>
            </a: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54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 takeaways.</a:t>
            </a: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Logos, Acknowledgements, Author Contact Information, QR Codes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7D984C-DF23-C666-FC97-E4DE171402C6}"/>
              </a:ext>
            </a:extLst>
          </p:cNvPr>
          <p:cNvGrpSpPr/>
          <p:nvPr/>
        </p:nvGrpSpPr>
        <p:grpSpPr>
          <a:xfrm>
            <a:off x="228600" y="10994774"/>
            <a:ext cx="10378440" cy="7947234"/>
            <a:chOff x="243841" y="2609731"/>
            <a:chExt cx="10363200" cy="812079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7E0184-1599-4CA6-A246-A096FD37DD48}"/>
                </a:ext>
              </a:extLst>
            </p:cNvPr>
            <p:cNvSpPr txBox="1"/>
            <p:nvPr/>
          </p:nvSpPr>
          <p:spPr>
            <a:xfrm>
              <a:off x="243841" y="3549531"/>
              <a:ext cx="10363200" cy="71809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find this?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What did you collect and who did you collect it from?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test it?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Illustrate your methods if you can!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3FB5AC-5D75-BD24-9BCB-69D4EA9C287B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934369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020BC48-5AD4-1B37-B608-4D9077021BFD}"/>
              </a:ext>
            </a:extLst>
          </p:cNvPr>
          <p:cNvGrpSpPr/>
          <p:nvPr/>
        </p:nvGrpSpPr>
        <p:grpSpPr>
          <a:xfrm>
            <a:off x="228600" y="2785842"/>
            <a:ext cx="10378440" cy="8009158"/>
            <a:chOff x="243841" y="2609731"/>
            <a:chExt cx="10363200" cy="812079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DF01EC1-69E4-4501-F1DA-92CD7BBAFBD6}"/>
                </a:ext>
              </a:extLst>
            </p:cNvPr>
            <p:cNvSpPr txBox="1"/>
            <p:nvPr/>
          </p:nvSpPr>
          <p:spPr>
            <a:xfrm>
              <a:off x="243841" y="3549531"/>
              <a:ext cx="10363200" cy="71809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fastest, most concise way possible (</a:t>
              </a:r>
              <a:r>
                <a:rPr lang="en-US" sz="3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feel free to add graphics/images!).</a:t>
              </a:r>
              <a:endParaRPr lang="en-US" sz="3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D09BE20-F1E7-9AC7-2CCA-03208EA3AD29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927145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CF3D17-D4C7-CA3E-6D7D-209756D2F89C}"/>
              </a:ext>
            </a:extLst>
          </p:cNvPr>
          <p:cNvGrpSpPr/>
          <p:nvPr/>
        </p:nvGrpSpPr>
        <p:grpSpPr>
          <a:xfrm>
            <a:off x="22311360" y="2785584"/>
            <a:ext cx="10332720" cy="9507758"/>
            <a:chOff x="271273" y="2609731"/>
            <a:chExt cx="10332719" cy="812079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8FEAF6-7E51-3D26-8373-C491F18062AF}"/>
                </a:ext>
              </a:extLst>
            </p:cNvPr>
            <p:cNvSpPr txBox="1"/>
            <p:nvPr/>
          </p:nvSpPr>
          <p:spPr>
            <a:xfrm>
              <a:off x="271273" y="3401401"/>
              <a:ext cx="10332719" cy="732912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Remember:</a:t>
              </a:r>
            </a:p>
            <a:p>
              <a:pPr marL="571500" marR="0" lvl="0" indent="-5715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3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Big figures are more accessible and easier to skim at a distance. </a:t>
              </a:r>
            </a:p>
            <a:p>
              <a:pPr marL="571500" marR="0" lvl="0" indent="-5715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3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Negative space is your friend! In design, leaving negative space around your figures aids orientation and reduces information overload.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B87ABC-D0AE-C38D-213F-4C361B24D94C}"/>
                </a:ext>
              </a:extLst>
            </p:cNvPr>
            <p:cNvSpPr txBox="1"/>
            <p:nvPr/>
          </p:nvSpPr>
          <p:spPr>
            <a:xfrm>
              <a:off x="271273" y="2609731"/>
              <a:ext cx="10332719" cy="781010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Results/Graphs/Data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77C432-25FC-86D6-198B-0E8DDB7A7133}"/>
              </a:ext>
            </a:extLst>
          </p:cNvPr>
          <p:cNvGrpSpPr/>
          <p:nvPr/>
        </p:nvGrpSpPr>
        <p:grpSpPr>
          <a:xfrm>
            <a:off x="22311360" y="12496800"/>
            <a:ext cx="10332720" cy="6445208"/>
            <a:chOff x="243841" y="2609731"/>
            <a:chExt cx="10363200" cy="812079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1773BA-9F23-8BF2-F21C-0C32E25E6F92}"/>
                </a:ext>
              </a:extLst>
            </p:cNvPr>
            <p:cNvSpPr txBox="1"/>
            <p:nvPr/>
          </p:nvSpPr>
          <p:spPr>
            <a:xfrm>
              <a:off x="243841" y="3549531"/>
              <a:ext cx="10363200" cy="71809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A47BDA-379E-211C-6671-7935A78AA77D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1172924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 anchor="t" anchorCtr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Future Directions for Research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0B43A2BA-2613-0E0F-50CE-D0B57D3B7E4C}"/>
              </a:ext>
            </a:extLst>
          </p:cNvPr>
          <p:cNvSpPr/>
          <p:nvPr/>
        </p:nvSpPr>
        <p:spPr>
          <a:xfrm>
            <a:off x="29641800" y="609342"/>
            <a:ext cx="2616200" cy="1443583"/>
          </a:xfrm>
          <a:prstGeom prst="rect">
            <a:avLst/>
          </a:prstGeom>
          <a:solidFill>
            <a:srgbClr val="1D73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endParaRPr lang="en-US" sz="800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8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AD944-7D57-4665-971F-668A33F598C8}"/>
              </a:ext>
            </a:extLst>
          </p:cNvPr>
          <p:cNvSpPr txBox="1"/>
          <p:nvPr/>
        </p:nvSpPr>
        <p:spPr>
          <a:xfrm>
            <a:off x="0" y="0"/>
            <a:ext cx="32918400" cy="2662267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274320" tIns="274320" rIns="274320" rtlCol="0">
            <a:no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#: Abstract Title</a:t>
            </a:r>
          </a:p>
          <a:p>
            <a:pPr algn="ctr"/>
            <a:endParaRPr 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DEC3DA-1C54-4FCA-8123-728A6D0DC052}"/>
              </a:ext>
            </a:extLst>
          </p:cNvPr>
          <p:cNvSpPr txBox="1"/>
          <p:nvPr/>
        </p:nvSpPr>
        <p:spPr>
          <a:xfrm>
            <a:off x="10617200" y="2785842"/>
            <a:ext cx="22057356" cy="4961158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182880" rIns="182880" bIns="274320" rtlCol="0">
            <a:noAutofit/>
          </a:bodyPr>
          <a:lstStyle/>
          <a:p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conclusions/main finding in plain English.</a:t>
            </a:r>
          </a:p>
          <a:p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36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words </a:t>
            </a:r>
            <a:r>
              <a:rPr lang="en-US" sz="36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6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 takeaways.</a:t>
            </a: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Logos, Acknowledgements, Author Contact Information, QR Codes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7D984C-DF23-C666-FC97-E4DE171402C6}"/>
              </a:ext>
            </a:extLst>
          </p:cNvPr>
          <p:cNvGrpSpPr/>
          <p:nvPr/>
        </p:nvGrpSpPr>
        <p:grpSpPr>
          <a:xfrm>
            <a:off x="243841" y="7951529"/>
            <a:ext cx="10119359" cy="10920671"/>
            <a:chOff x="243841" y="2609730"/>
            <a:chExt cx="10363200" cy="812079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7E0184-1599-4CA6-A246-A096FD37DD48}"/>
                </a:ext>
              </a:extLst>
            </p:cNvPr>
            <p:cNvSpPr txBox="1"/>
            <p:nvPr/>
          </p:nvSpPr>
          <p:spPr>
            <a:xfrm>
              <a:off x="243841" y="3272727"/>
              <a:ext cx="10363200" cy="745779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find this?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What did you collect and who did you collect it from?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test it?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Illustrate your methods if you can!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3FB5AC-5D75-BD24-9BCB-69D4EA9C287B}"/>
                </a:ext>
              </a:extLst>
            </p:cNvPr>
            <p:cNvSpPr txBox="1"/>
            <p:nvPr/>
          </p:nvSpPr>
          <p:spPr>
            <a:xfrm>
              <a:off x="243841" y="2609730"/>
              <a:ext cx="10363200" cy="679963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020BC48-5AD4-1B37-B608-4D9077021BFD}"/>
              </a:ext>
            </a:extLst>
          </p:cNvPr>
          <p:cNvGrpSpPr/>
          <p:nvPr/>
        </p:nvGrpSpPr>
        <p:grpSpPr>
          <a:xfrm>
            <a:off x="243841" y="2785842"/>
            <a:ext cx="10119359" cy="4961158"/>
            <a:chOff x="243841" y="2609731"/>
            <a:chExt cx="10363200" cy="812079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DF01EC1-69E4-4501-F1DA-92CD7BBAFBD6}"/>
                </a:ext>
              </a:extLst>
            </p:cNvPr>
            <p:cNvSpPr txBox="1"/>
            <p:nvPr/>
          </p:nvSpPr>
          <p:spPr>
            <a:xfrm>
              <a:off x="243841" y="3549531"/>
              <a:ext cx="10363200" cy="71809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fastest, most concise way possible (</a:t>
              </a:r>
              <a:r>
                <a:rPr lang="en-US" sz="3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feel free to add graphics/images!).</a:t>
              </a:r>
            </a:p>
            <a:p>
              <a:endParaRPr lang="en-US" sz="2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D09BE20-F1E7-9AC7-2CCA-03208EA3AD29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1496758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CF3D17-D4C7-CA3E-6D7D-209756D2F89C}"/>
              </a:ext>
            </a:extLst>
          </p:cNvPr>
          <p:cNvGrpSpPr/>
          <p:nvPr/>
        </p:nvGrpSpPr>
        <p:grpSpPr>
          <a:xfrm>
            <a:off x="22555195" y="7951529"/>
            <a:ext cx="10119361" cy="6831272"/>
            <a:chOff x="243841" y="2609730"/>
            <a:chExt cx="10363200" cy="415065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8FEAF6-7E51-3D26-8373-C491F18062AF}"/>
                </a:ext>
              </a:extLst>
            </p:cNvPr>
            <p:cNvSpPr txBox="1"/>
            <p:nvPr/>
          </p:nvSpPr>
          <p:spPr>
            <a:xfrm>
              <a:off x="243841" y="3151454"/>
              <a:ext cx="10363200" cy="360893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4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B87ABC-D0AE-C38D-213F-4C361B24D94C}"/>
                </a:ext>
              </a:extLst>
            </p:cNvPr>
            <p:cNvSpPr txBox="1"/>
            <p:nvPr/>
          </p:nvSpPr>
          <p:spPr>
            <a:xfrm>
              <a:off x="243841" y="2609730"/>
              <a:ext cx="10363200" cy="555587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Future Directions for Research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77C432-25FC-86D6-198B-0E8DDB7A7133}"/>
              </a:ext>
            </a:extLst>
          </p:cNvPr>
          <p:cNvGrpSpPr/>
          <p:nvPr/>
        </p:nvGrpSpPr>
        <p:grpSpPr>
          <a:xfrm>
            <a:off x="22555196" y="14973509"/>
            <a:ext cx="10119361" cy="3898690"/>
            <a:chOff x="243841" y="2609729"/>
            <a:chExt cx="10363200" cy="655735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1773BA-9F23-8BF2-F21C-0C32E25E6F92}"/>
                </a:ext>
              </a:extLst>
            </p:cNvPr>
            <p:cNvSpPr txBox="1"/>
            <p:nvPr/>
          </p:nvSpPr>
          <p:spPr>
            <a:xfrm>
              <a:off x="243841" y="4109319"/>
              <a:ext cx="10363200" cy="50577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Insert Logos, Acknowledgements, Author Contact Information, QR Codes here</a:t>
              </a:r>
              <a:r>
                <a:rPr kumimoji="0" lang="en-US" sz="36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A47BDA-379E-211C-6671-7935A78AA77D}"/>
                </a:ext>
              </a:extLst>
            </p:cNvPr>
            <p:cNvSpPr txBox="1"/>
            <p:nvPr/>
          </p:nvSpPr>
          <p:spPr>
            <a:xfrm>
              <a:off x="243841" y="2609729"/>
              <a:ext cx="10363200" cy="1537965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Acknowledgements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1B5537F3-F070-BCCA-51B0-6480CCF7556D}"/>
              </a:ext>
            </a:extLst>
          </p:cNvPr>
          <p:cNvGrpSpPr/>
          <p:nvPr/>
        </p:nvGrpSpPr>
        <p:grpSpPr>
          <a:xfrm>
            <a:off x="10617198" y="7951529"/>
            <a:ext cx="11683998" cy="10920671"/>
            <a:chOff x="243841" y="2609730"/>
            <a:chExt cx="10363200" cy="812079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77A6C44-4302-C1A7-C623-FABCD1883087}"/>
                </a:ext>
              </a:extLst>
            </p:cNvPr>
            <p:cNvSpPr txBox="1"/>
            <p:nvPr/>
          </p:nvSpPr>
          <p:spPr>
            <a:xfrm>
              <a:off x="243841" y="3177168"/>
              <a:ext cx="10363200" cy="755335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Remember: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Big figures are more accessible and easier to skim at a distance. 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Negative space is your friend! In design, leaving negative space around your figures aids orientation and reduces information overload. </a:t>
              </a: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B26F560-6F39-7A4C-A22D-72C29BA65609}"/>
                </a:ext>
              </a:extLst>
            </p:cNvPr>
            <p:cNvSpPr txBox="1"/>
            <p:nvPr/>
          </p:nvSpPr>
          <p:spPr>
            <a:xfrm>
              <a:off x="243841" y="2609730"/>
              <a:ext cx="10363200" cy="679963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Results/Graphs/Data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7BBD33CA-8428-A376-D4E0-B9A3FFA84639}"/>
              </a:ext>
            </a:extLst>
          </p:cNvPr>
          <p:cNvSpPr/>
          <p:nvPr/>
        </p:nvSpPr>
        <p:spPr>
          <a:xfrm>
            <a:off x="29641800" y="609342"/>
            <a:ext cx="2616200" cy="1443583"/>
          </a:xfrm>
          <a:prstGeom prst="rect">
            <a:avLst/>
          </a:prstGeom>
          <a:solidFill>
            <a:srgbClr val="1D73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endParaRPr lang="en-US" sz="80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F5A042F-7BDA-D985-922D-A802A4AE67D2}"/>
              </a:ext>
            </a:extLst>
          </p:cNvPr>
          <p:cNvCxnSpPr>
            <a:cxnSpLocks/>
          </p:cNvCxnSpPr>
          <p:nvPr/>
        </p:nvCxnSpPr>
        <p:spPr>
          <a:xfrm>
            <a:off x="10474036" y="9322130"/>
            <a:ext cx="0" cy="9326880"/>
          </a:xfrm>
          <a:prstGeom prst="line">
            <a:avLst/>
          </a:prstGeom>
          <a:ln w="19050">
            <a:solidFill>
              <a:srgbClr val="0F2C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B0FB2B4-BD80-B4F9-236F-5E803AF24355}"/>
              </a:ext>
            </a:extLst>
          </p:cNvPr>
          <p:cNvCxnSpPr>
            <a:cxnSpLocks/>
          </p:cNvCxnSpPr>
          <p:nvPr/>
        </p:nvCxnSpPr>
        <p:spPr>
          <a:xfrm>
            <a:off x="22406758" y="9322130"/>
            <a:ext cx="0" cy="9326880"/>
          </a:xfrm>
          <a:prstGeom prst="line">
            <a:avLst/>
          </a:prstGeom>
          <a:ln w="19050">
            <a:solidFill>
              <a:srgbClr val="0F2C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41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AD944-7D57-4665-971F-668A33F598C8}"/>
              </a:ext>
            </a:extLst>
          </p:cNvPr>
          <p:cNvSpPr txBox="1"/>
          <p:nvPr/>
        </p:nvSpPr>
        <p:spPr>
          <a:xfrm>
            <a:off x="0" y="0"/>
            <a:ext cx="32918400" cy="2662267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274320" tIns="274320" rIns="274320" rtlCol="0">
            <a:no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 Abstract #: Abstract Title</a:t>
            </a:r>
          </a:p>
          <a:p>
            <a:pPr algn="ctr"/>
            <a:endParaRPr 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DEC3DA-1C54-4FCA-8123-728A6D0DC052}"/>
              </a:ext>
            </a:extLst>
          </p:cNvPr>
          <p:cNvSpPr txBox="1"/>
          <p:nvPr/>
        </p:nvSpPr>
        <p:spPr>
          <a:xfrm>
            <a:off x="243841" y="2767360"/>
            <a:ext cx="14945359" cy="10263748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182880" rIns="182880" bIns="274320" rtlCol="0">
            <a:noAutofit/>
          </a:bodyPr>
          <a:lstStyle/>
          <a:p>
            <a:pPr>
              <a:defRPr/>
            </a:pPr>
            <a:r>
              <a:rPr lang="en-US" sz="8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research question goes here in plain English.</a:t>
            </a:r>
          </a:p>
          <a:p>
            <a:pPr>
              <a:defRPr/>
            </a:pPr>
            <a:r>
              <a:rPr lang="en-US" sz="8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8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 </a:t>
            </a:r>
            <a:r>
              <a:rPr lang="en-US" sz="54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words </a:t>
            </a:r>
            <a:r>
              <a:rPr lang="en-US" sz="5400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5400" b="1" i="1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actionable takeaways</a:t>
            </a:r>
            <a:endParaRPr lang="en-US" sz="88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Logos, Acknowledgements, Author Contact Information, QR Codes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57D984C-DF23-C666-FC97-E4DE171402C6}"/>
              </a:ext>
            </a:extLst>
          </p:cNvPr>
          <p:cNvGrpSpPr/>
          <p:nvPr/>
        </p:nvGrpSpPr>
        <p:grpSpPr>
          <a:xfrm>
            <a:off x="15382241" y="10312399"/>
            <a:ext cx="17292316" cy="8565809"/>
            <a:chOff x="243841" y="2609731"/>
            <a:chExt cx="10363200" cy="812079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7E0184-1599-4CA6-A246-A096FD37DD48}"/>
                </a:ext>
              </a:extLst>
            </p:cNvPr>
            <p:cNvSpPr txBox="1"/>
            <p:nvPr/>
          </p:nvSpPr>
          <p:spPr>
            <a:xfrm>
              <a:off x="243841" y="3272727"/>
              <a:ext cx="10363200" cy="745779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4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>
                  <a:latin typeface="Arial" panose="020B0604020202020204" pitchFamily="34" charset="0"/>
                  <a:cs typeface="Arial" panose="020B0604020202020204" pitchFamily="34" charset="0"/>
                </a:rPr>
                <a:t>How did you find this? </a:t>
              </a:r>
            </a:p>
            <a:p>
              <a:endParaRPr lang="en-US" sz="34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>
                  <a:latin typeface="Arial" panose="020B0604020202020204" pitchFamily="34" charset="0"/>
                  <a:cs typeface="Arial" panose="020B0604020202020204" pitchFamily="34" charset="0"/>
                </a:rPr>
                <a:t>What did you collect and who did you collect it from? </a:t>
              </a:r>
            </a:p>
            <a:p>
              <a:endParaRPr lang="en-US" sz="34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>
                  <a:latin typeface="Arial" panose="020B0604020202020204" pitchFamily="34" charset="0"/>
                  <a:cs typeface="Arial" panose="020B0604020202020204" pitchFamily="34" charset="0"/>
                </a:rPr>
                <a:t>How did you test it? </a:t>
              </a:r>
            </a:p>
            <a:p>
              <a:endParaRPr lang="en-US" sz="34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b="1" i="1">
                  <a:latin typeface="Arial" panose="020B0604020202020204" pitchFamily="34" charset="0"/>
                  <a:cs typeface="Arial" panose="020B0604020202020204" pitchFamily="34" charset="0"/>
                </a:rPr>
                <a:t>Illustrate your methods if you can!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3FB5AC-5D75-BD24-9BCB-69D4EA9C287B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866894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77C432-25FC-86D6-198B-0E8DDB7A7133}"/>
              </a:ext>
            </a:extLst>
          </p:cNvPr>
          <p:cNvGrpSpPr/>
          <p:nvPr/>
        </p:nvGrpSpPr>
        <p:grpSpPr>
          <a:xfrm>
            <a:off x="243841" y="13235055"/>
            <a:ext cx="14945359" cy="5643152"/>
            <a:chOff x="243841" y="3231593"/>
            <a:chExt cx="10363200" cy="603066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1773BA-9F23-8BF2-F21C-0C32E25E6F92}"/>
                </a:ext>
              </a:extLst>
            </p:cNvPr>
            <p:cNvSpPr txBox="1"/>
            <p:nvPr/>
          </p:nvSpPr>
          <p:spPr>
            <a:xfrm>
              <a:off x="243841" y="4208784"/>
              <a:ext cx="10363200" cy="50534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Insert Logos, Acknowledgements, Author Contact Information, QR Codes here</a:t>
              </a:r>
              <a:r>
                <a:rPr kumimoji="0" lang="en-US" sz="36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A47BDA-379E-211C-6671-7935A78AA77D}"/>
                </a:ext>
              </a:extLst>
            </p:cNvPr>
            <p:cNvSpPr txBox="1"/>
            <p:nvPr/>
          </p:nvSpPr>
          <p:spPr>
            <a:xfrm>
              <a:off x="243841" y="3231593"/>
              <a:ext cx="10363200" cy="977192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 and Acknowledgements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7BBD33CA-8428-A376-D4E0-B9A3FFA84639}"/>
              </a:ext>
            </a:extLst>
          </p:cNvPr>
          <p:cNvSpPr/>
          <p:nvPr/>
        </p:nvSpPr>
        <p:spPr>
          <a:xfrm>
            <a:off x="29641800" y="609342"/>
            <a:ext cx="2616200" cy="1443583"/>
          </a:xfrm>
          <a:prstGeom prst="rect">
            <a:avLst/>
          </a:prstGeom>
          <a:solidFill>
            <a:srgbClr val="1D73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endParaRPr lang="en-US" sz="80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07BA564-3A3E-0E08-C767-2E0F2FF7D011}"/>
              </a:ext>
            </a:extLst>
          </p:cNvPr>
          <p:cNvGrpSpPr/>
          <p:nvPr/>
        </p:nvGrpSpPr>
        <p:grpSpPr>
          <a:xfrm>
            <a:off x="15382241" y="2767360"/>
            <a:ext cx="17292316" cy="7316439"/>
            <a:chOff x="243841" y="2609731"/>
            <a:chExt cx="10363200" cy="812079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1748CF-77D9-9AC9-7E85-6DA04CFA3ADF}"/>
                </a:ext>
              </a:extLst>
            </p:cNvPr>
            <p:cNvSpPr txBox="1"/>
            <p:nvPr/>
          </p:nvSpPr>
          <p:spPr>
            <a:xfrm>
              <a:off x="243841" y="3549531"/>
              <a:ext cx="10363200" cy="71809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2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fastest, most concise way possible (</a:t>
              </a:r>
              <a:r>
                <a:rPr lang="en-US" sz="3400" b="1" i="1">
                  <a:latin typeface="Arial" panose="020B0604020202020204" pitchFamily="34" charset="0"/>
                  <a:cs typeface="Arial" panose="020B0604020202020204" pitchFamily="34" charset="0"/>
                </a:rPr>
                <a:t>feel free to add graphics/images!).</a:t>
              </a:r>
            </a:p>
            <a:p>
              <a:endParaRPr lang="en-US" sz="28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2800" i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B7C3D62-35DD-821A-02CB-EF89435EC640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1014927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9C41DD6-31DA-CBF4-C441-FC31216E3A88}"/>
              </a:ext>
            </a:extLst>
          </p:cNvPr>
          <p:cNvCxnSpPr>
            <a:cxnSpLocks/>
          </p:cNvCxnSpPr>
          <p:nvPr/>
        </p:nvCxnSpPr>
        <p:spPr>
          <a:xfrm>
            <a:off x="15189200" y="14464145"/>
            <a:ext cx="0" cy="4286993"/>
          </a:xfrm>
          <a:prstGeom prst="line">
            <a:avLst/>
          </a:prstGeom>
          <a:ln w="19050">
            <a:solidFill>
              <a:srgbClr val="0F2C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38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2AD944-7D57-4665-971F-668A33F598C8}"/>
              </a:ext>
            </a:extLst>
          </p:cNvPr>
          <p:cNvSpPr txBox="1"/>
          <p:nvPr/>
        </p:nvSpPr>
        <p:spPr>
          <a:xfrm>
            <a:off x="0" y="0"/>
            <a:ext cx="32918400" cy="2662267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274320" tIns="274320" rIns="274320" rtlCol="0">
            <a:no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TPS Abstract #: Abstract Title</a:t>
            </a:r>
          </a:p>
          <a:p>
            <a:pPr algn="ctr"/>
            <a:endParaRPr 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DEC3DA-1C54-4FCA-8123-728A6D0DC052}"/>
              </a:ext>
            </a:extLst>
          </p:cNvPr>
          <p:cNvSpPr txBox="1"/>
          <p:nvPr/>
        </p:nvSpPr>
        <p:spPr>
          <a:xfrm>
            <a:off x="10878819" y="2785842"/>
            <a:ext cx="11160761" cy="16041846"/>
          </a:xfrm>
          <a:prstGeom prst="rect">
            <a:avLst/>
          </a:prstGeom>
          <a:solidFill>
            <a:srgbClr val="0F2C51"/>
          </a:solidFill>
          <a:ln>
            <a:noFill/>
          </a:ln>
        </p:spPr>
        <p:txBody>
          <a:bodyPr wrap="square" lIns="182880" rIns="182880" bIns="2743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research question goes here in plain English.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Emphasize 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important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words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actionable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takeaways</a:t>
            </a: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1" u="none" strike="noStrike" kern="1200" cap="none" spc="0" normalizeH="0" baseline="0" noProof="0" dirty="0">
              <a:ln>
                <a:noFill/>
              </a:ln>
              <a:solidFill>
                <a:srgbClr val="FFCE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none" spc="0" normalizeH="0" baseline="0" noProof="0" dirty="0">
                <a:ln>
                  <a:noFill/>
                </a:ln>
                <a:solidFill>
                  <a:srgbClr val="FFCE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 including graphics that highlight central concepts of your research, show your study status and timeline, data collection plans, future directions for research, etc. </a:t>
            </a: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Logos, Acknowledgements, Author Contact Information, QR Codes here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020BC48-5AD4-1B37-B608-4D9077021BFD}"/>
              </a:ext>
            </a:extLst>
          </p:cNvPr>
          <p:cNvGrpSpPr/>
          <p:nvPr/>
        </p:nvGrpSpPr>
        <p:grpSpPr>
          <a:xfrm>
            <a:off x="243841" y="2785838"/>
            <a:ext cx="10363200" cy="16041850"/>
            <a:chOff x="243841" y="2609729"/>
            <a:chExt cx="10363200" cy="812079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DF01EC1-69E4-4501-F1DA-92CD7BBAFBD6}"/>
                </a:ext>
              </a:extLst>
            </p:cNvPr>
            <p:cNvSpPr txBox="1"/>
            <p:nvPr/>
          </p:nvSpPr>
          <p:spPr>
            <a:xfrm>
              <a:off x="243841" y="3078942"/>
              <a:ext cx="10363200" cy="76515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200" i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>
                  <a:latin typeface="Arial" panose="020B0604020202020204" pitchFamily="34" charset="0"/>
                  <a:cs typeface="Arial" panose="020B0604020202020204" pitchFamily="34" charset="0"/>
                </a:rPr>
                <a:t>Explain why your study matters in the most concise way possible.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D09BE20-F1E7-9AC7-2CCA-03208EA3AD29}"/>
                </a:ext>
              </a:extLst>
            </p:cNvPr>
            <p:cNvSpPr txBox="1"/>
            <p:nvPr/>
          </p:nvSpPr>
          <p:spPr>
            <a:xfrm>
              <a:off x="243841" y="2609729"/>
              <a:ext cx="10363200" cy="462893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 </a:t>
              </a:r>
              <a:endParaRPr lang="en-US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CF3D17-D4C7-CA3E-6D7D-209756D2F89C}"/>
              </a:ext>
            </a:extLst>
          </p:cNvPr>
          <p:cNvGrpSpPr/>
          <p:nvPr/>
        </p:nvGrpSpPr>
        <p:grpSpPr>
          <a:xfrm>
            <a:off x="22311358" y="2785842"/>
            <a:ext cx="10363201" cy="12377958"/>
            <a:chOff x="243841" y="2609731"/>
            <a:chExt cx="10363200" cy="1074508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8FEAF6-7E51-3D26-8373-C491F18062AF}"/>
                </a:ext>
              </a:extLst>
            </p:cNvPr>
            <p:cNvSpPr txBox="1"/>
            <p:nvPr/>
          </p:nvSpPr>
          <p:spPr>
            <a:xfrm>
              <a:off x="243841" y="3401401"/>
              <a:ext cx="10363200" cy="995341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find this?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What did you collect and who did you collect it from?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i="1" dirty="0">
                  <a:latin typeface="Arial" panose="020B0604020202020204" pitchFamily="34" charset="0"/>
                  <a:cs typeface="Arial" panose="020B0604020202020204" pitchFamily="34" charset="0"/>
                </a:rPr>
                <a:t>How did you test it? </a:t>
              </a:r>
            </a:p>
            <a:p>
              <a:endParaRPr lang="en-US" sz="34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3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Illustrate your methods if you can!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3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B87ABC-D0AE-C38D-213F-4C361B24D94C}"/>
                </a:ext>
              </a:extLst>
            </p:cNvPr>
            <p:cNvSpPr txBox="1"/>
            <p:nvPr/>
          </p:nvSpPr>
          <p:spPr>
            <a:xfrm>
              <a:off x="243841" y="2609731"/>
              <a:ext cx="10363200" cy="791670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8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 </a:t>
              </a: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677C432-25FC-86D6-198B-0E8DDB7A7133}"/>
              </a:ext>
            </a:extLst>
          </p:cNvPr>
          <p:cNvGrpSpPr/>
          <p:nvPr/>
        </p:nvGrpSpPr>
        <p:grpSpPr>
          <a:xfrm>
            <a:off x="22311357" y="15366102"/>
            <a:ext cx="10363201" cy="3461586"/>
            <a:chOff x="243841" y="5364519"/>
            <a:chExt cx="10363200" cy="536600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11773BA-9F23-8BF2-F21C-0C32E25E6F92}"/>
                </a:ext>
              </a:extLst>
            </p:cNvPr>
            <p:cNvSpPr txBox="1"/>
            <p:nvPr/>
          </p:nvSpPr>
          <p:spPr>
            <a:xfrm>
              <a:off x="243841" y="6781983"/>
              <a:ext cx="10363200" cy="39485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3600" i="1" dirty="0">
                  <a:latin typeface="Arial" panose="020B0604020202020204" pitchFamily="34" charset="0"/>
                  <a:cs typeface="Arial" panose="020B0604020202020204" pitchFamily="34" charset="0"/>
                </a:rPr>
                <a:t>Insert Logos, Acknowledgements, Author Contact Information, QR Codes here.</a:t>
              </a:r>
            </a:p>
            <a:p>
              <a:endParaRPr lang="en-US" sz="3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CA47BDA-379E-211C-6671-7935A78AA77D}"/>
                </a:ext>
              </a:extLst>
            </p:cNvPr>
            <p:cNvSpPr txBox="1"/>
            <p:nvPr/>
          </p:nvSpPr>
          <p:spPr>
            <a:xfrm>
              <a:off x="243841" y="5364519"/>
              <a:ext cx="10363200" cy="1417464"/>
            </a:xfrm>
            <a:prstGeom prst="rect">
              <a:avLst/>
            </a:prstGeom>
            <a:solidFill>
              <a:srgbClr val="1D7378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274320" rIns="274320" rtlCol="0">
              <a:noAutofit/>
            </a:bodyPr>
            <a:lstStyle/>
            <a:p>
              <a:r>
                <a:rPr lang="en-US" sz="4400" b="1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 and Acknowledgements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0B43A2BA-2613-0E0F-50CE-D0B57D3B7E4C}"/>
              </a:ext>
            </a:extLst>
          </p:cNvPr>
          <p:cNvSpPr/>
          <p:nvPr/>
        </p:nvSpPr>
        <p:spPr>
          <a:xfrm>
            <a:off x="29641800" y="609342"/>
            <a:ext cx="2616200" cy="1443583"/>
          </a:xfrm>
          <a:prstGeom prst="rect">
            <a:avLst/>
          </a:prstGeom>
          <a:solidFill>
            <a:srgbClr val="1D737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CE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here</a:t>
            </a:r>
            <a:endParaRPr lang="en-US" sz="8000" dirty="0">
              <a:solidFill>
                <a:srgbClr val="FFCE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3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24C4ACFCE9A48B8FB24D317AF858B" ma:contentTypeVersion="19" ma:contentTypeDescription="Create a new document." ma:contentTypeScope="" ma:versionID="745cc9a95cf6e3ce7db83c943a456b49">
  <xsd:schema xmlns:xsd="http://www.w3.org/2001/XMLSchema" xmlns:xs="http://www.w3.org/2001/XMLSchema" xmlns:p="http://schemas.microsoft.com/office/2006/metadata/properties" xmlns:ns2="7c3013fe-70f9-4ff4-8610-8d1cdb634c0d" xmlns:ns3="c358cfc3-f71e-41a5-9d77-25d9b3a30863" targetNamespace="http://schemas.microsoft.com/office/2006/metadata/properties" ma:root="true" ma:fieldsID="aaf88424ea39890fd9956e7d1c556de0" ns2:_="" ns3:_="">
    <xsd:import namespace="7c3013fe-70f9-4ff4-8610-8d1cdb634c0d"/>
    <xsd:import namespace="c358cfc3-f71e-41a5-9d77-25d9b3a308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3013fe-70f9-4ff4-8610-8d1cdb634c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a143fba-eea5-49d5-8e80-f25e2672b5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8cfc3-f71e-41a5-9d77-25d9b3a308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5049b4e-1b18-4dcb-b147-1bf908c87910}" ma:internalName="TaxCatchAll" ma:showField="CatchAllData" ma:web="c358cfc3-f71e-41a5-9d77-25d9b3a308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c3013fe-70f9-4ff4-8610-8d1cdb634c0d" xsi:nil="true"/>
    <lcf76f155ced4ddcb4097134ff3c332f xmlns="7c3013fe-70f9-4ff4-8610-8d1cdb634c0d">
      <Terms xmlns="http://schemas.microsoft.com/office/infopath/2007/PartnerControls"/>
    </lcf76f155ced4ddcb4097134ff3c332f>
    <TaxCatchAll xmlns="c358cfc3-f71e-41a5-9d77-25d9b3a3086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4A0FD2-F0F7-4B35-91D3-61326522546C}">
  <ds:schemaRefs>
    <ds:schemaRef ds:uri="7c3013fe-70f9-4ff4-8610-8d1cdb634c0d"/>
    <ds:schemaRef ds:uri="c358cfc3-f71e-41a5-9d77-25d9b3a308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FDF4B4D-E2FB-4D27-8E56-E0FB6F9C2260}">
  <ds:schemaRefs>
    <ds:schemaRef ds:uri="7c3013fe-70f9-4ff4-8610-8d1cdb634c0d"/>
    <ds:schemaRef ds:uri="c358cfc3-f71e-41a5-9d77-25d9b3a3086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63943FB-B30E-4EA8-AC49-4555611B5C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539</Words>
  <Application>Microsoft Office PowerPoint</Application>
  <PresentationFormat>Custom</PresentationFormat>
  <Paragraphs>183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finding goes here, translated into plain English. Emphasize the important words.</dc:title>
  <dc:creator>Lisa Greaves</dc:creator>
  <cp:lastModifiedBy>Christa</cp:lastModifiedBy>
  <cp:revision>4</cp:revision>
  <dcterms:created xsi:type="dcterms:W3CDTF">2019-07-25T20:43:26Z</dcterms:created>
  <dcterms:modified xsi:type="dcterms:W3CDTF">2024-11-04T18:03:12Z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0x010100B1C24C4ACFCE9A48B8FB24D317AF858B</vt:lpwstr>
  </property>
  <property fmtid="{D5CDD505-2E9C-101B-9397-08002B2CF9AE}" pid="3" name="MediaServiceImageTags">
    <vt:lpwstr/>
  </property>
</Properties>
</file>